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61" r:id="rId4"/>
    <p:sldId id="258" r:id="rId5"/>
    <p:sldId id="259" r:id="rId6"/>
    <p:sldId id="264" r:id="rId7"/>
    <p:sldId id="266" r:id="rId8"/>
    <p:sldId id="270" r:id="rId9"/>
    <p:sldId id="267" r:id="rId10"/>
    <p:sldId id="287" r:id="rId11"/>
    <p:sldId id="269" r:id="rId12"/>
    <p:sldId id="275" r:id="rId13"/>
    <p:sldId id="280" r:id="rId14"/>
    <p:sldId id="281" r:id="rId15"/>
    <p:sldId id="284" r:id="rId16"/>
    <p:sldId id="283" r:id="rId17"/>
    <p:sldId id="277" r:id="rId18"/>
    <p:sldId id="271" r:id="rId19"/>
    <p:sldId id="273" r:id="rId20"/>
    <p:sldId id="278" r:id="rId21"/>
    <p:sldId id="28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6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A2996-04D5-42CF-B88B-D53792C1D5B6}" type="datetimeFigureOut">
              <a:rPr lang="en-US" smtClean="0"/>
              <a:pPr/>
              <a:t>2/6/2018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3B286E-355D-492E-9B7A-AF94B78790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0146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1F4359-7D76-4843-A84D-6E1A9E61B210}" type="datetimeFigureOut">
              <a:rPr lang="en-US" smtClean="0"/>
              <a:pPr/>
              <a:t>2/6/2018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DF1C03-FF7C-4991-8845-16D31200AE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991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F1C03-FF7C-4991-8845-16D31200AE4B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063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F1C03-FF7C-4991-8845-16D31200AE4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10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A8AAB-0694-4B78-8FC8-3950FAED0702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610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23F93-80CB-4930-B2C3-BEF48F84626B}" type="datetime1">
              <a:rPr lang="en-US" smtClean="0"/>
              <a:pPr/>
              <a:t>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7AA77-5223-4CDC-A106-7455AE479E99}" type="datetime1">
              <a:rPr lang="en-US" smtClean="0"/>
              <a:pPr/>
              <a:t>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8A865-7536-4F5B-929D-2FCD586B2E0F}" type="datetime1">
              <a:rPr lang="en-US" smtClean="0"/>
              <a:pPr/>
              <a:t>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sz="3600">
                <a:solidFill>
                  <a:schemeClr val="bg1"/>
                </a:solidFill>
              </a:defRPr>
            </a:lvl1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0" hasCustomPrompt="1"/>
          </p:nvPr>
        </p:nvSpPr>
        <p:spPr>
          <a:xfrm>
            <a:off x="457200" y="1676400"/>
            <a:ext cx="8229600" cy="4572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None/>
              <a:defRPr sz="3000"/>
            </a:lvl1pPr>
            <a:lvl2pPr marL="742950" indent="-285750">
              <a:lnSpc>
                <a:spcPct val="100000"/>
              </a:lnSpc>
              <a:buFont typeface="Wingdings" pitchFamily="2" charset="2"/>
              <a:buChar char="q"/>
              <a:defRPr sz="2600"/>
            </a:lvl2pPr>
            <a:lvl3pPr>
              <a:defRPr sz="2200"/>
            </a:lvl3pPr>
            <a:lvl4pPr>
              <a:defRPr/>
            </a:lvl4pPr>
          </a:lstStyle>
          <a:p>
            <a:pPr lvl="0"/>
            <a:r>
              <a:rPr lang="en-US" dirty="0"/>
              <a:t>Main point 6 point smaller than slide title</a:t>
            </a:r>
          </a:p>
          <a:p>
            <a:pPr lvl="1"/>
            <a:r>
              <a:rPr lang="en-US" dirty="0"/>
              <a:t>Bullet points 4 point less than main point</a:t>
            </a:r>
          </a:p>
          <a:p>
            <a:pPr lvl="1"/>
            <a:r>
              <a:rPr lang="en-US" dirty="0"/>
              <a:t>Font type is Calibri</a:t>
            </a:r>
          </a:p>
          <a:p>
            <a:pPr lvl="2"/>
            <a:r>
              <a:rPr lang="en-US" dirty="0"/>
              <a:t>It is advised in one slide maximum 6 bullets</a:t>
            </a:r>
          </a:p>
          <a:p>
            <a:pPr lvl="3"/>
            <a:r>
              <a:rPr lang="en-US" dirty="0"/>
              <a:t>We recommend you use images on slides</a:t>
            </a:r>
          </a:p>
          <a:p>
            <a:pPr lvl="3"/>
            <a:r>
              <a:rPr lang="en-US" dirty="0"/>
              <a:t>You can change partner logos on front page</a:t>
            </a:r>
          </a:p>
          <a:p>
            <a:pPr lvl="4"/>
            <a:r>
              <a:rPr lang="en-US" dirty="0"/>
              <a:t>You have to duplicate this slide for more inside pages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3" y="6348736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 descr="D:\Publications\LOGO's\ILRI-logo-small.jp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1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8655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D3CA5-2C1C-4E9D-8E6F-2CDB0D529F10}" type="datetime1">
              <a:rPr lang="en-US" smtClean="0"/>
              <a:pPr/>
              <a:t>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FED6E-2599-4AFA-B39C-B63AED7C5036}" type="datetime1">
              <a:rPr lang="en-US" smtClean="0"/>
              <a:pPr/>
              <a:t>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9C7CA-A088-4AA4-9E10-CDC2CC904AB1}" type="datetime1">
              <a:rPr lang="en-US" smtClean="0"/>
              <a:pPr/>
              <a:t>2/6/2018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B6840-E402-4ABB-99CF-E554D5087BDF}" type="datetime1">
              <a:rPr lang="en-US" smtClean="0"/>
              <a:pPr/>
              <a:t>2/6/2018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6E3CC-53F2-4331-87F4-EAC411FCFD9E}" type="datetime1">
              <a:rPr lang="en-US" smtClean="0"/>
              <a:pPr/>
              <a:t>2/6/2018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F7789-9D6F-45DE-9F2E-A5CBE346C2D1}" type="datetime1">
              <a:rPr lang="en-US" smtClean="0"/>
              <a:pPr/>
              <a:t>2/6/2018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F4DFE-A1B5-47E2-AC3A-6FD30A1A95B1}" type="datetime1">
              <a:rPr lang="en-US" smtClean="0"/>
              <a:pPr/>
              <a:t>2/6/2018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19EED-B390-4450-A097-4FA283931538}" type="datetime1">
              <a:rPr lang="en-US" smtClean="0"/>
              <a:pPr/>
              <a:t>2/6/2018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A7CA5-282F-4539-919D-E562BEE35AB0}" type="datetime1">
              <a:rPr lang="en-US" smtClean="0"/>
              <a:pPr/>
              <a:t>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FBC26-DFE2-4199-B0DE-BFD13AE032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127.0.0.1:6908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457200"/>
            <a:ext cx="8077200" cy="1600200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br>
              <a:rPr lang="en-GB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3200" spc="-15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Research and learning for sustainable intensification of smallholder livestock value chains in Burkina Faso, Ethiopia and Tanzania</a:t>
            </a:r>
            <a:b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2667000"/>
            <a:ext cx="8153400" cy="3352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br>
              <a:rPr lang="en-GB" sz="2400" spc="-15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en-US" sz="2400" spc="-15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Dawit Woubishet </a:t>
            </a:r>
          </a:p>
          <a:p>
            <a:pPr algn="ctr"/>
            <a:r>
              <a:rPr lang="en-US" sz="2400" spc="-15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Ethiopian Development Research Institute  </a:t>
            </a:r>
          </a:p>
          <a:p>
            <a:pPr algn="ctr"/>
            <a:endParaRPr lang="en-US" sz="2400" spc="-15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en-US" sz="2400" spc="-15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SAIRLA Second National Learning Alliance Workshop  </a:t>
            </a:r>
          </a:p>
          <a:p>
            <a:pPr algn="ctr"/>
            <a:r>
              <a:rPr lang="en-US" sz="2400" spc="-15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ILRI, Addis Ababa, 23 November 2017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1" y="685801"/>
            <a:ext cx="6750626" cy="555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301362"/>
            <a:ext cx="4114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868403"/>
            <a:ext cx="4953000" cy="51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3312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itchFamily="18" charset="0"/>
              </a:rPr>
              <a:t>Ethiopia...  The current...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11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685800"/>
            <a:ext cx="8382000" cy="5364163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 E.g. Atsbi current system </a:t>
            </a:r>
          </a:p>
          <a:p>
            <a:pPr>
              <a:buNone/>
            </a:pP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for traditional cattle rearing</a:t>
            </a:r>
            <a:endParaRPr lang="en-US" sz="20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6" name="Picture 5" descr="C:\Users\user\Downloads\IMG_20170207_16221848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0"/>
            <a:ext cx="4114800" cy="32004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ounded Rectangle 8"/>
          <p:cNvSpPr/>
          <p:nvPr/>
        </p:nvSpPr>
        <p:spPr>
          <a:xfrm>
            <a:off x="4495800" y="3810000"/>
            <a:ext cx="4419600" cy="23622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Font typeface="Arial" pitchFamily="34" charset="0"/>
              <a:buChar char="•"/>
            </a:pPr>
            <a:r>
              <a:rPr lang="en-GB" sz="2800" dirty="0">
                <a:latin typeface="Times New Roman" panose="02020603050405020304" pitchFamily="18" charset="0"/>
                <a:cs typeface="Times New Roman" pitchFamily="18" charset="0"/>
              </a:rPr>
              <a:t>Participants defined the # and characteristics of animals, feed basket per season, manure mgt,  equipment  &amp; facilities</a:t>
            </a:r>
            <a:r>
              <a:rPr lang="en-GB" sz="3200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en-US" sz="32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800600" y="990600"/>
            <a:ext cx="4114800" cy="2743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>
                <a:latin typeface="Times New Roman" panose="02020603050405020304" pitchFamily="18" charset="0"/>
                <a:cs typeface="Times New Roman" pitchFamily="18" charset="0"/>
              </a:rPr>
              <a:t>(1)Improved Dairy production; (2) Dual purpose cattle (traditional that includes Oxen keeping for ploughing, cattle fattening and cattle rearing; (3) Sheep fattening; (4) Sheep rearing</a:t>
            </a:r>
          </a:p>
        </p:txBody>
      </p:sp>
      <p:pic>
        <p:nvPicPr>
          <p:cNvPr id="10" name="Picture 2" descr="C:\WATER PROJECT_NOR\PHP proj\Stockholm Environmental Institute_SEI\Atsbi_Econ_MandE\Picture_1\IMG_20170207_1448528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038600"/>
            <a:ext cx="3657600" cy="2418413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762000" y="4114800"/>
            <a:ext cx="3352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E.g. Atsbi current system </a:t>
            </a:r>
          </a:p>
          <a:p>
            <a:pPr>
              <a:buNone/>
            </a:pPr>
            <a:r>
              <a:rPr lang="en-GB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Of  sheep fattening 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sz="4000" spc="-150" dirty="0">
                <a:latin typeface="Times New Roman" panose="02020603050405020304" pitchFamily="18" charset="0"/>
                <a:cs typeface="Times New Roman" pitchFamily="18" charset="0"/>
              </a:rPr>
              <a:t>CLEANED Model</a:t>
            </a:r>
            <a:endParaRPr lang="en-US" spc="-15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928016"/>
          </a:xfrm>
        </p:spPr>
        <p:txBody>
          <a:bodyPr>
            <a:normAutofit lnSpcReduction="10000"/>
          </a:bodyPr>
          <a:lstStyle/>
          <a:p>
            <a:r>
              <a:rPr lang="en-GB" spc="-15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itchFamily="18" charset="0"/>
              </a:rPr>
              <a:t>CLEANED : Comprehensive Livestock Environmental Assessment for improved Nutrition, a secured Environment &amp; sustainable Development CLEANED)</a:t>
            </a:r>
          </a:p>
          <a:p>
            <a:r>
              <a:rPr lang="en-US" spc="-150" dirty="0">
                <a:latin typeface="Times New Roman" pitchFamily="18" charset="0"/>
                <a:cs typeface="Times New Roman" pitchFamily="18" charset="0"/>
              </a:rPr>
              <a:t>The CLEANED Model for Ethiopia  is expected during August-October, 2018</a:t>
            </a:r>
          </a:p>
          <a:p>
            <a:r>
              <a:rPr lang="en-US" spc="-150" dirty="0">
                <a:latin typeface="Times New Roman" pitchFamily="18" charset="0"/>
                <a:cs typeface="Times New Roman" pitchFamily="18" charset="0"/>
              </a:rPr>
              <a:t>The CLEANED Model for Tanzania can be expected between May-July, 2018</a:t>
            </a:r>
          </a:p>
          <a:p>
            <a:r>
              <a:rPr lang="en-US" spc="-150" dirty="0">
                <a:latin typeface="Times New Roman" pitchFamily="18" charset="0"/>
                <a:cs typeface="Times New Roman" pitchFamily="18" charset="0"/>
              </a:rPr>
              <a:t>Currently, the research team has drafted the parameterized CLEANED Model for Burkina Faso.</a:t>
            </a:r>
          </a:p>
          <a:p>
            <a:endParaRPr lang="en-US" spc="-15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pc="-15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12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The RestLess learning space: Burkina Faso</a:t>
            </a:r>
            <a:r>
              <a:rPr lang="en-US" sz="40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objective of CLEANED approach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914400"/>
            <a:ext cx="6324600" cy="53340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b="1" dirty="0">
                <a:latin typeface="Times New Roman" panose="02020603050405020304" pitchFamily="18" charset="0"/>
                <a:cs typeface="Times New Roman" pitchFamily="18" charset="0"/>
              </a:rPr>
              <a:t>Interaction between stakeholder and the CLEANED environmental simulation tool :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1600" b="1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To understand environmental dynamics</a:t>
            </a: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Raise awareness about spatial planning</a:t>
            </a: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Engage a multi-stakeholder dialogue </a:t>
            </a: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Provide a neutral base to negotiate trade-offs </a:t>
            </a: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Develop inclusive intensification plans 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676400"/>
            <a:ext cx="23622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6387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15BC8-9FEF-40D2-8FA8-6545B5FBD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GB" sz="3000" b="1" spc="-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Integration through a production game: Burkina Faso</a:t>
            </a:r>
            <a:r>
              <a:rPr lang="en-GB" sz="3000" b="1" spc="-15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C7DB5-0DE1-4061-82B0-2286DDDAF02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" y="838200"/>
            <a:ext cx="8229600" cy="5715000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en-GB" sz="6700" b="1" dirty="0">
                <a:latin typeface="Times New Roman" pitchFamily="18" charset="0"/>
                <a:cs typeface="Times New Roman" pitchFamily="18" charset="0"/>
              </a:rPr>
              <a:t>Elements of the game </a:t>
            </a:r>
            <a:endParaRPr lang="en-GB" sz="5500" b="1" dirty="0">
              <a:latin typeface="Times New Roman" pitchFamily="18" charset="0"/>
              <a:cs typeface="Times New Roman" pitchFamily="18" charset="0"/>
            </a:endParaRPr>
          </a:p>
          <a:p>
            <a:pPr marL="225425" lvl="0" indent="-225425">
              <a:lnSpc>
                <a:spcPct val="120000"/>
              </a:lnSpc>
            </a:pPr>
            <a:r>
              <a:rPr lang="en-GB" sz="5500" spc="-15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GB" sz="5900" spc="-150" dirty="0">
                <a:latin typeface="Times New Roman" pitchFamily="18" charset="0"/>
                <a:cs typeface="Times New Roman" pitchFamily="18" charset="0"/>
              </a:rPr>
              <a:t>Livestock production in 5 production categories (pastoral transhumant animals, pastoral dairy animals, specialized dairy, fattening and draft)</a:t>
            </a:r>
            <a:endParaRPr lang="en-GB" sz="5500" spc="-150" dirty="0">
              <a:latin typeface="Times New Roman" pitchFamily="18" charset="0"/>
              <a:cs typeface="Times New Roman" pitchFamily="18" charset="0"/>
            </a:endParaRPr>
          </a:p>
          <a:p>
            <a:pPr marL="284163" lvl="0" indent="-284163">
              <a:lnSpc>
                <a:spcPct val="120000"/>
              </a:lnSpc>
            </a:pPr>
            <a:r>
              <a:rPr lang="en-GB" sz="5500" spc="-15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GB" sz="5900" spc="-150" dirty="0">
                <a:latin typeface="Times New Roman" pitchFamily="18" charset="0"/>
                <a:cs typeface="Times New Roman" pitchFamily="18" charset="0"/>
              </a:rPr>
              <a:t>Vignettes that represent current and new ways of livestock keeping methods for each category </a:t>
            </a:r>
            <a:endParaRPr lang="en-GB" sz="5500" spc="-150" dirty="0">
              <a:latin typeface="Times New Roman" pitchFamily="18" charset="0"/>
              <a:cs typeface="Times New Roman" pitchFamily="18" charset="0"/>
            </a:endParaRPr>
          </a:p>
          <a:p>
            <a:pPr marL="344488" lvl="0" indent="-344488">
              <a:lnSpc>
                <a:spcPct val="120000"/>
              </a:lnSpc>
            </a:pPr>
            <a:r>
              <a:rPr lang="en-GB" sz="5500" spc="-150" dirty="0">
                <a:latin typeface="Times New Roman" pitchFamily="18" charset="0"/>
                <a:cs typeface="Times New Roman" pitchFamily="18" charset="0"/>
              </a:rPr>
              <a:t>3. Lego bricks represent the amount of animals in each category </a:t>
            </a:r>
          </a:p>
          <a:p>
            <a:pPr marL="344488" indent="-344488">
              <a:lnSpc>
                <a:spcPct val="120000"/>
              </a:lnSpc>
            </a:pPr>
            <a:r>
              <a:rPr lang="en-GB" sz="6700" b="1" spc="-15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Objective</a:t>
            </a:r>
            <a:r>
              <a:rPr lang="en-GB" sz="6700" spc="-15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develop a scenario that maximize benefit along socio-economic indicator are commonly defined and agreed by the stakeholders </a:t>
            </a:r>
          </a:p>
          <a:p>
            <a:pPr marL="344488" indent="-344488">
              <a:lnSpc>
                <a:spcPct val="120000"/>
              </a:lnSpc>
            </a:pPr>
            <a:endParaRPr lang="en-GB" spc="-15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89234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3D4E6-E746-4D77-AA56-4E307E374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Iteration and negotiation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C0D03-F628-4CDA-8435-BF48E124FC5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47800"/>
            <a:ext cx="8229600" cy="51816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GB" sz="3200" spc="-150" dirty="0">
                <a:latin typeface="Times New Roman" pitchFamily="18" charset="0"/>
                <a:cs typeface="Times New Roman" pitchFamily="18" charset="0"/>
              </a:rPr>
              <a:t>Based on an environmental score card derived from CLEANED tool and a socio-economic score card, participants negotiated trade-off and proposed improved/negotiated scenarios. </a:t>
            </a:r>
          </a:p>
          <a:p>
            <a:pPr>
              <a:lnSpc>
                <a:spcPct val="120000"/>
              </a:lnSpc>
            </a:pPr>
            <a:endParaRPr lang="en-GB" sz="2800" spc="-15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endParaRPr lang="en-GB" spc="-15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226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D28ED-43B5-473B-9584-9D8B8E893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CLEANED tool interface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A3CA270-378C-4E88-8736-D28091FD1885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print"/>
          <a:stretch>
            <a:fillRect/>
          </a:stretch>
        </p:blipFill>
        <p:spPr>
          <a:xfrm>
            <a:off x="457200" y="1512332"/>
            <a:ext cx="8228594" cy="53456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866955-A542-4452-B155-C21A36DE6087}"/>
              </a:ext>
            </a:extLst>
          </p:cNvPr>
          <p:cNvSpPr txBox="1"/>
          <p:nvPr/>
        </p:nvSpPr>
        <p:spPr>
          <a:xfrm>
            <a:off x="381000" y="533400"/>
            <a:ext cx="8165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>
                <a:latin typeface="Times New Roman" pitchFamily="18" charset="0"/>
                <a:cs typeface="Times New Roman" pitchFamily="18" charset="0"/>
              </a:rPr>
              <a:t>Allows to enter the same information than in the game, namely number of animals and vignettes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A0B7A8-34EF-4363-B04B-A51CFD3E3F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29104"/>
          <a:stretch/>
        </p:blipFill>
        <p:spPr>
          <a:xfrm>
            <a:off x="4114800" y="5562600"/>
            <a:ext cx="4217357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348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4614"/>
          </a:xfrm>
        </p:spPr>
        <p:txBody>
          <a:bodyPr>
            <a:normAutofit fontScale="90000"/>
          </a:bodyPr>
          <a:lstStyle/>
          <a:p>
            <a:r>
              <a:rPr lang="en-US" spc="-150" dirty="0">
                <a:latin typeface="Times New Roman" pitchFamily="18" charset="0"/>
                <a:cs typeface="Times New Roman" pitchFamily="18" charset="0"/>
              </a:rPr>
              <a:t>CLEANED … Soil pathway for  project site in Burkina Faso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…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557" y="1371600"/>
            <a:ext cx="8012243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752600" y="6091747"/>
            <a:ext cx="64070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Source- SAIRLA PROJECT: CLEANED INTERFACE for Burkina Faso</a:t>
            </a:r>
            <a:br>
              <a:rPr lang="en-US" dirty="0">
                <a:hlinkClick r:id="rId3"/>
              </a:rPr>
            </a:b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868362"/>
          </a:xfrm>
        </p:spPr>
        <p:txBody>
          <a:bodyPr>
            <a:normAutofit fontScale="90000"/>
          </a:bodyPr>
          <a:lstStyle/>
          <a:p>
            <a:br>
              <a:rPr lang="en-GB" b="1" dirty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en-GB" b="1" dirty="0">
                <a:latin typeface="Times New Roman" panose="02020603050405020304" pitchFamily="18" charset="0"/>
                <a:cs typeface="Times New Roman" pitchFamily="18" charset="0"/>
              </a:rPr>
              <a:t>Ethiopia... Equity</a:t>
            </a:r>
            <a:endParaRPr lang="en-US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470161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GB" b="1" dirty="0">
                <a:latin typeface="Times New Roman" panose="02020603050405020304" pitchFamily="18" charset="0"/>
                <a:cs typeface="Times New Roman" pitchFamily="18" charset="0"/>
              </a:rPr>
              <a:t>II. </a:t>
            </a:r>
            <a:r>
              <a:rPr lang="en-GB" sz="2800" b="1" spc="-150" dirty="0">
                <a:latin typeface="Times New Roman" panose="02020603050405020304" pitchFamily="18" charset="0"/>
                <a:cs typeface="Times New Roman" pitchFamily="18" charset="0"/>
              </a:rPr>
              <a:t>Equity through workshop design: delivers three central components:</a:t>
            </a:r>
            <a:endParaRPr lang="en-US" spc="-150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i="1" dirty="0">
                <a:latin typeface="Times New Roman" panose="02020603050405020304" pitchFamily="18" charset="0"/>
                <a:cs typeface="Times New Roman" pitchFamily="18" charset="0"/>
              </a:rPr>
              <a:t>	</a:t>
            </a:r>
            <a:endParaRPr lang="en-US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>
              <a:buNone/>
            </a:pPr>
            <a:endParaRPr lang="en-GB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>
              <a:buNone/>
            </a:pPr>
            <a:endParaRPr lang="en-GB" sz="1400" spc="-150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GB" spc="-150" dirty="0">
                <a:latin typeface="Times New Roman" panose="02020603050405020304" pitchFamily="18" charset="0"/>
                <a:cs typeface="Times New Roman" pitchFamily="18" charset="0"/>
              </a:rPr>
              <a:t>   </a:t>
            </a:r>
            <a:r>
              <a:rPr lang="en-GB" sz="2800" b="1" spc="-150" dirty="0">
                <a:latin typeface="Times New Roman" panose="02020603050405020304" pitchFamily="18" charset="0"/>
                <a:cs typeface="Times New Roman" pitchFamily="18" charset="0"/>
              </a:rPr>
              <a:t>The equity research questions focus on </a:t>
            </a:r>
            <a:r>
              <a:rPr lang="en-GB" sz="2800" b="1" i="1" spc="-150" dirty="0">
                <a:latin typeface="Times New Roman" panose="02020603050405020304" pitchFamily="18" charset="0"/>
                <a:cs typeface="Times New Roman" pitchFamily="18" charset="0"/>
              </a:rPr>
              <a:t>knowledge and under-standing (based on </a:t>
            </a:r>
            <a:r>
              <a:rPr lang="en-GB" sz="2800" b="1" spc="-150" dirty="0">
                <a:latin typeface="Times New Roman" panose="02020603050405020304" pitchFamily="18" charset="0"/>
                <a:cs typeface="Times New Roman" pitchFamily="18" charset="0"/>
              </a:rPr>
              <a:t>what was said in the workshop):</a:t>
            </a:r>
            <a:endParaRPr lang="en-GB" b="1" spc="-150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marL="569913" indent="-569913">
              <a:buNone/>
            </a:pPr>
            <a:r>
              <a:rPr lang="en-US" dirty="0">
                <a:latin typeface="Times New Roman" panose="02020603050405020304" pitchFamily="18" charset="0"/>
                <a:cs typeface="Times New Roman" pitchFamily="18" charset="0"/>
              </a:rPr>
              <a:t>     </a:t>
            </a:r>
          </a:p>
          <a:p>
            <a:pPr lvl="0">
              <a:buNone/>
            </a:pPr>
            <a:endParaRPr lang="en-US" dirty="0">
              <a:latin typeface="Times New Roman" panose="02020603050405020304" pitchFamily="18" charset="0"/>
              <a:cs typeface="Times New Roman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18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990600" y="1905000"/>
            <a:ext cx="6934200" cy="1524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None/>
            </a:pPr>
            <a:r>
              <a:rPr lang="en-US" sz="2000" i="1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latin typeface="Times New Roman" panose="02020603050405020304" pitchFamily="18" charset="0"/>
                <a:cs typeface="Times New Roman" pitchFamily="18" charset="0"/>
              </a:rPr>
              <a:t>1) Ensuring all voices are heard</a:t>
            </a:r>
            <a:r>
              <a:rPr lang="en-US" sz="2400" dirty="0">
                <a:latin typeface="Times New Roman" panose="02020603050405020304" pitchFamily="18" charset="0"/>
                <a:cs typeface="Times New Roman" pitchFamily="18" charset="0"/>
              </a:rPr>
              <a:t>; </a:t>
            </a:r>
          </a:p>
          <a:p>
            <a:pPr lvl="0">
              <a:buNone/>
            </a:pPr>
            <a:r>
              <a:rPr lang="en-US" sz="2400" i="1" dirty="0">
                <a:latin typeface="Times New Roman" panose="02020603050405020304" pitchFamily="18" charset="0"/>
                <a:cs typeface="Times New Roman" pitchFamily="18" charset="0"/>
              </a:rPr>
              <a:t> 2) exposing differences in perspective on problems</a:t>
            </a:r>
            <a:r>
              <a:rPr lang="en-US" sz="24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</a:p>
          <a:p>
            <a:pPr marL="344488" lvl="0" indent="-344488">
              <a:buNone/>
            </a:pPr>
            <a:r>
              <a:rPr lang="en-US" sz="2400" i="1" dirty="0">
                <a:latin typeface="Times New Roman" panose="02020603050405020304" pitchFamily="18" charset="0"/>
                <a:cs typeface="Times New Roman" pitchFamily="18" charset="0"/>
              </a:rPr>
              <a:t>  3) Building toward each stakeholder group appreciating the validity of the others’ perspective</a:t>
            </a:r>
            <a:r>
              <a:rPr lang="en-US" sz="20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9600" y="4572000"/>
            <a:ext cx="8229600" cy="1981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569913" indent="-569913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itchFamily="18" charset="0"/>
              </a:rPr>
              <a:t>-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To what extent is appreciation of others’ perspective?</a:t>
            </a:r>
          </a:p>
          <a:p>
            <a:pPr marL="509588" indent="-509588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- Were changes in views evident in the workshop?</a:t>
            </a:r>
          </a:p>
          <a:p>
            <a:pPr marL="509588" indent="-509588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- What different understandings of the problem or ‘issue’ under discussion were expressed?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GB" sz="4000" b="1" dirty="0">
                <a:latin typeface="Times New Roman" panose="02020603050405020304" pitchFamily="18" charset="0"/>
                <a:cs typeface="Times New Roman" pitchFamily="18" charset="0"/>
              </a:rPr>
              <a:t>Findings...Equity...</a:t>
            </a:r>
            <a:endParaRPr lang="en-US" sz="40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695852"/>
          </a:xfrm>
        </p:spPr>
        <p:txBody>
          <a:bodyPr>
            <a:normAutofit/>
          </a:bodyPr>
          <a:lstStyle/>
          <a:p>
            <a:r>
              <a:rPr lang="en-US" spc="-150" dirty="0">
                <a:latin typeface="Times New Roman" panose="02020603050405020304" pitchFamily="18" charset="0"/>
                <a:cs typeface="Times New Roman" pitchFamily="18" charset="0"/>
              </a:rPr>
              <a:t>At the end of the workshop, participants stated that they had learnt:</a:t>
            </a:r>
          </a:p>
          <a:p>
            <a:pPr marL="854075" indent="-223838">
              <a:buFontTx/>
              <a:buChar char="-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854075" indent="-223838">
              <a:buFontTx/>
              <a:buChar char="-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854075" indent="-223838">
              <a:buFontTx/>
              <a:buChar char="-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19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62000" y="2133600"/>
            <a:ext cx="7772400" cy="17526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344488" indent="-284163">
              <a:buFontTx/>
              <a:buChar char="-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Improved livestock practices are preferred; </a:t>
            </a:r>
          </a:p>
          <a:p>
            <a:pPr marL="344488" indent="-284163">
              <a:buFontTx/>
              <a:buChar char="-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How they can improve livestock production and therefore their livelihoods.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38200" y="4114800"/>
            <a:ext cx="7772400" cy="2057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60325"/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The workshop had created an enabling environment where </a:t>
            </a:r>
            <a:r>
              <a:rPr lang="en-US" sz="32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participants, facilitators and also researchers 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engaged in open discussions and activities;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b="1" spc="-150" dirty="0">
                <a:latin typeface="Times New Roman" panose="02020603050405020304" pitchFamily="18" charset="0"/>
                <a:cs typeface="Times New Roman" pitchFamily="18" charset="0"/>
              </a:rPr>
              <a:t>Background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itchFamily="18" charset="0"/>
              </a:rPr>
              <a:t>One of the four SAIRLA projects funded by DFID</a:t>
            </a:r>
          </a:p>
          <a:p>
            <a:r>
              <a:rPr lang="en-GB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itchFamily="18" charset="0"/>
              </a:rPr>
              <a:t>Generate new evidence and design tools </a:t>
            </a:r>
            <a:br>
              <a:rPr lang="en-GB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en-GB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itchFamily="18" charset="0"/>
              </a:rPr>
              <a:t>- to enable government, investors and other key actors to </a:t>
            </a:r>
            <a:r>
              <a:rPr lang="en-GB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itchFamily="18" charset="0"/>
              </a:rPr>
              <a:t>deliver more effective policies and investments</a:t>
            </a:r>
            <a:r>
              <a:rPr lang="en-GB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itchFamily="18" charset="0"/>
              </a:rPr>
              <a:t> in sustainable agricultural intensification (SAI)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792162"/>
          </a:xfrm>
        </p:spPr>
        <p:txBody>
          <a:bodyPr/>
          <a:lstStyle/>
          <a:p>
            <a:r>
              <a:rPr lang="en-GB" sz="4000" b="1" spc="-150" dirty="0">
                <a:latin typeface="Times New Roman" panose="02020603050405020304" pitchFamily="18" charset="0"/>
                <a:cs typeface="Times New Roman" pitchFamily="18" charset="0"/>
              </a:rPr>
              <a:t>Conclusions</a:t>
            </a:r>
            <a:endParaRPr lang="en-US" spc="-15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458200" cy="5562600"/>
          </a:xfrm>
        </p:spPr>
        <p:txBody>
          <a:bodyPr>
            <a:normAutofit fontScale="92500" lnSpcReduction="10000"/>
          </a:bodyPr>
          <a:lstStyle/>
          <a:p>
            <a:r>
              <a:rPr lang="en-US" spc="-150" dirty="0">
                <a:latin typeface="Times New Roman" pitchFamily="18" charset="0"/>
                <a:cs typeface="Times New Roman" pitchFamily="18" charset="0"/>
              </a:rPr>
              <a:t>The participatory information collected at several levels are inputs for CLEANED  Model for Ethiopia</a:t>
            </a:r>
          </a:p>
          <a:p>
            <a:r>
              <a:rPr lang="en-US" spc="-150" dirty="0">
                <a:latin typeface="Times New Roman" pitchFamily="18" charset="0"/>
                <a:cs typeface="Times New Roman" pitchFamily="18" charset="0"/>
              </a:rPr>
              <a:t>Learning and Research was by and large successful in generating the required data </a:t>
            </a:r>
          </a:p>
          <a:p>
            <a:r>
              <a:rPr lang="en-US" spc="-150" dirty="0">
                <a:latin typeface="Times New Roman" pitchFamily="18" charset="0"/>
                <a:cs typeface="Times New Roman" pitchFamily="18" charset="0"/>
              </a:rPr>
              <a:t>The Livestock production system in Atsbi is categorized for the model</a:t>
            </a:r>
          </a:p>
          <a:p>
            <a:r>
              <a:rPr lang="en-US" spc="-150" dirty="0">
                <a:latin typeface="Times New Roman" pitchFamily="18" charset="0"/>
                <a:cs typeface="Times New Roman" pitchFamily="18" charset="0"/>
              </a:rPr>
              <a:t>The CLEANED Model for Ethiopia can be finalized from between August-October, 2018</a:t>
            </a:r>
          </a:p>
          <a:p>
            <a:r>
              <a:rPr lang="en-US" spc="-150" dirty="0">
                <a:latin typeface="Times New Roman" pitchFamily="18" charset="0"/>
                <a:cs typeface="Times New Roman" pitchFamily="18" charset="0"/>
              </a:rPr>
              <a:t>Standard methods of generating Economic and Equity Indictors </a:t>
            </a:r>
          </a:p>
          <a:p>
            <a:r>
              <a:rPr lang="en-US" spc="-150" dirty="0">
                <a:latin typeface="Times New Roman" pitchFamily="18" charset="0"/>
                <a:cs typeface="Times New Roman" pitchFamily="18" charset="0"/>
              </a:rPr>
              <a:t>Reports and policy briefs summarize the learning and research progress of the team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20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5" name="Content Placeholder 4" descr="C:\WATER PROJECT_NOR\PHP proj\Stockholm Environmental Institute_SEI\Atsbi_Econ_MandE\Picture_1\IMG_20170207_1625342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09600"/>
            <a:ext cx="8610600" cy="5486400"/>
          </a:xfrm>
          <a:prstGeom prst="rect">
            <a:avLst/>
          </a:prstGeom>
          <a:noFill/>
        </p:spPr>
      </p:pic>
      <p:pic>
        <p:nvPicPr>
          <p:cNvPr id="2051" name="Picture 3" descr="C:\WATER PROJECT_NOR\PHP proj\Stockholm Environmental Institute_SEI\Atsbi_Econ_MandE\Picture_1\IMG_20170208_1006505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124200"/>
            <a:ext cx="3657600" cy="3124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Partners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b="68293"/>
          <a:stretch/>
        </p:blipFill>
        <p:spPr>
          <a:xfrm>
            <a:off x="685800" y="2057400"/>
            <a:ext cx="7911001" cy="3124199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4953000" cy="45720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GB" dirty="0">
                <a:latin typeface="Times New Roman" panose="02020603050405020304" pitchFamily="18" charset="0"/>
                <a:cs typeface="Times New Roman" pitchFamily="18" charset="0"/>
              </a:rPr>
              <a:t>Multi-disciplinary, multi-country team</a:t>
            </a:r>
            <a:endParaRPr lang="en-US" u="none" strike="noStrike" dirty="0">
              <a:effectLst/>
              <a:latin typeface="Times New Roman" panose="02020603050405020304" pitchFamily="18" charset="0"/>
              <a:cs typeface="Times New Roman" pitchFamily="18" charset="0"/>
            </a:endParaRPr>
          </a:p>
          <a:p>
            <a:pPr lvl="0"/>
            <a:r>
              <a:rPr lang="en-GB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Three case-study locations</a:t>
            </a:r>
            <a:br>
              <a:rPr lang="en-GB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Burkina Faso, Ethiopia &amp; </a:t>
            </a:r>
          </a:p>
          <a:p>
            <a:pPr lvl="0">
              <a:buNone/>
            </a:pPr>
            <a:r>
              <a:rPr lang="en-GB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  Tanzania</a:t>
            </a:r>
            <a:endParaRPr lang="en-US" u="none" strike="noStrike" dirty="0">
              <a:solidFill>
                <a:srgbClr val="7030A0"/>
              </a:solidFill>
              <a:effectLst/>
              <a:latin typeface="Times New Roman" panose="02020603050405020304" pitchFamily="18" charset="0"/>
              <a:cs typeface="Times New Roman" pitchFamily="18" charset="0"/>
            </a:endParaRPr>
          </a:p>
          <a:p>
            <a:pPr lvl="0"/>
            <a:r>
              <a:rPr lang="en-GB" dirty="0">
                <a:latin typeface="Times New Roman" panose="02020603050405020304" pitchFamily="18" charset="0"/>
                <a:cs typeface="Times New Roman" pitchFamily="18" charset="0"/>
              </a:rPr>
              <a:t>Action research approach </a:t>
            </a:r>
            <a:br>
              <a:rPr lang="en-GB" dirty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en-GB" dirty="0">
                <a:latin typeface="Times New Roman" panose="02020603050405020304" pitchFamily="18" charset="0"/>
                <a:cs typeface="Times New Roman" pitchFamily="18" charset="0"/>
              </a:rPr>
              <a:t>- rapid environmental assessment and participatory economics </a:t>
            </a:r>
            <a:br>
              <a:rPr lang="en-GB" dirty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en-GB" dirty="0">
                <a:latin typeface="Times New Roman" panose="02020603050405020304" pitchFamily="18" charset="0"/>
                <a:cs typeface="Times New Roman" pitchFamily="18" charset="0"/>
              </a:rPr>
              <a:t>- in a social learning process </a:t>
            </a:r>
            <a:endParaRPr lang="en-US" u="none" strike="noStrike" dirty="0">
              <a:effectLst/>
              <a:latin typeface="Times New Roman" panose="02020603050405020304" pitchFamily="18" charset="0"/>
              <a:cs typeface="Times New Roman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algn="l"/>
            <a:r>
              <a:rPr lang="en-GB" sz="4000" dirty="0">
                <a:latin typeface="Times New Roman" panose="02020603050405020304" pitchFamily="18" charset="0"/>
                <a:cs typeface="Times New Roman" pitchFamily="18" charset="0"/>
              </a:rPr>
              <a:t>How are we doing it?</a:t>
            </a:r>
            <a:endParaRPr lang="en-US" sz="40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295400"/>
            <a:ext cx="3276600" cy="445135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978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763000" cy="609600"/>
          </a:xfrm>
        </p:spPr>
        <p:txBody>
          <a:bodyPr>
            <a:normAutofit fontScale="90000"/>
          </a:bodyPr>
          <a:lstStyle/>
          <a:p>
            <a:pPr algn="l"/>
            <a:r>
              <a:rPr lang="en-GB" sz="4000" spc="-150" dirty="0">
                <a:latin typeface="Times New Roman" panose="02020603050405020304" pitchFamily="18" charset="0"/>
                <a:cs typeface="Times New Roman" pitchFamily="18" charset="0"/>
              </a:rPr>
              <a:t>Why is the project essential? </a:t>
            </a:r>
            <a:endParaRPr lang="en-US" sz="4000" spc="-1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6019800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en-GB" sz="4300" b="1" dirty="0">
              <a:solidFill>
                <a:srgbClr val="92D05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5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28600" y="762000"/>
            <a:ext cx="5410200" cy="2819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GB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Environment: </a:t>
            </a:r>
            <a:r>
              <a:rPr lang="en-GB" sz="2800" spc="-1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Rapid development of livestock production is resource intensive. It has multiple environmental consequences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81000" y="3733800"/>
            <a:ext cx="5181600" cy="2743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635000" indent="-635000">
              <a:buNone/>
            </a:pPr>
            <a:r>
              <a:rPr lang="en-GB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Economy: </a:t>
            </a:r>
            <a:r>
              <a:rPr lang="en-GB" sz="2800" spc="-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Participatory economics approach. Two core concepts</a:t>
            </a:r>
          </a:p>
          <a:p>
            <a:pPr marL="749300" lvl="1" indent="-523875">
              <a:buFont typeface="+mj-lt"/>
              <a:buAutoNum type="arabicParenR"/>
              <a:tabLst>
                <a:tab pos="688975" algn="l"/>
              </a:tabLst>
            </a:pPr>
            <a:r>
              <a:rPr lang="en-GB" sz="2800" spc="-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Shared economic qualitative and quantitative indicators</a:t>
            </a:r>
          </a:p>
          <a:p>
            <a:pPr marL="509588" lvl="1" indent="-284163">
              <a:buFont typeface="+mj-lt"/>
              <a:buAutoNum type="arabicParenR"/>
              <a:tabLst>
                <a:tab pos="630238" algn="l"/>
              </a:tabLst>
            </a:pPr>
            <a:r>
              <a:rPr lang="en-GB" sz="2800" spc="-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Shared process for co-evaluation of economic indicators  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638800" y="2286000"/>
            <a:ext cx="3276600" cy="3581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854075" lvl="1" indent="-854075">
              <a:buNone/>
            </a:pPr>
            <a:endParaRPr lang="en-GB" sz="1000" b="1" spc="-150" dirty="0">
              <a:solidFill>
                <a:srgbClr val="92D050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marL="0" lvl="1" defTabSz="120650">
              <a:buNone/>
            </a:pPr>
            <a:r>
              <a:rPr lang="en-GB" sz="2800" b="1" spc="-1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Equity: </a:t>
            </a:r>
            <a:r>
              <a:rPr lang="en-GB" sz="2800" spc="-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Understand history and  ensure representation of stakeholders</a:t>
            </a:r>
          </a:p>
          <a:p>
            <a:pPr marL="60325" lvl="1" indent="-60325">
              <a:buFont typeface="Arial" pitchFamily="34" charset="0"/>
              <a:buChar char="•"/>
            </a:pPr>
            <a:r>
              <a:rPr lang="en-GB" sz="2800" spc="-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Fair and just distributions  of  risk, costs and benefits</a:t>
            </a:r>
          </a:p>
        </p:txBody>
      </p:sp>
    </p:spTree>
    <p:extLst>
      <p:ext uri="{BB962C8B-B14F-4D97-AF65-F5344CB8AC3E}">
        <p14:creationId xmlns:p14="http://schemas.microsoft.com/office/powerpoint/2010/main" val="299051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686800" cy="685800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itchFamily="18" charset="0"/>
              </a:rPr>
              <a:t>Ethiopia: Project site, Workshop and Outputs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229600" cy="5486400"/>
          </a:xfrm>
        </p:spPr>
        <p:txBody>
          <a:bodyPr>
            <a:normAutofit/>
          </a:bodyPr>
          <a:lstStyle/>
          <a:p>
            <a:r>
              <a:rPr lang="en-US" spc="-150" dirty="0">
                <a:latin typeface="Times New Roman" pitchFamily="18" charset="0"/>
                <a:cs typeface="Times New Roman" pitchFamily="18" charset="0"/>
              </a:rPr>
              <a:t>Project site in Ethiopia: Atsbi Woreda</a:t>
            </a:r>
          </a:p>
          <a:p>
            <a:r>
              <a:rPr lang="en-US" spc="-150" dirty="0">
                <a:latin typeface="Times New Roman" pitchFamily="18" charset="0"/>
                <a:cs typeface="Times New Roman" pitchFamily="18" charset="0"/>
              </a:rPr>
              <a:t>Assessment  of household (expert interview of households in Atsbi in December 2016)</a:t>
            </a:r>
          </a:p>
          <a:p>
            <a:r>
              <a:rPr lang="en-US" spc="-150" dirty="0">
                <a:latin typeface="Times New Roman" pitchFamily="18" charset="0"/>
                <a:cs typeface="Times New Roman" pitchFamily="18" charset="0"/>
              </a:rPr>
              <a:t>Reconnaissance tour: February 2017</a:t>
            </a:r>
          </a:p>
          <a:p>
            <a:r>
              <a:rPr lang="en-US" spc="-150" dirty="0">
                <a:latin typeface="Times New Roman" pitchFamily="18" charset="0"/>
                <a:cs typeface="Times New Roman" pitchFamily="18" charset="0"/>
              </a:rPr>
              <a:t>Workshop June 26-30 in Wukro: Participatory </a:t>
            </a:r>
            <a:r>
              <a:rPr lang="en-GB" spc="-150" dirty="0">
                <a:latin typeface="Times New Roman" panose="02020603050405020304" pitchFamily="18" charset="0"/>
                <a:cs typeface="Times New Roman" pitchFamily="18" charset="0"/>
              </a:rPr>
              <a:t>stake-holder mapping workshop</a:t>
            </a:r>
            <a:endParaRPr lang="en-US" spc="-150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marL="284163" indent="-284163"/>
            <a:r>
              <a:rPr lang="en-US" b="1" spc="-15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Outputs: 	(1) Validated data and information;  (2) Consolidated report; and (3) Policy brief</a:t>
            </a:r>
          </a:p>
          <a:p>
            <a:r>
              <a:rPr lang="en-US" spc="-150" dirty="0">
                <a:latin typeface="Times New Roman" panose="02020603050405020304" pitchFamily="18" charset="0"/>
                <a:cs typeface="Times New Roman" pitchFamily="18" charset="0"/>
              </a:rPr>
              <a:t>Tanzania and Burkina Faso: proceeding similarly…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6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/>
          <a:lstStyle/>
          <a:p>
            <a:r>
              <a:rPr lang="en-US" sz="4000" dirty="0">
                <a:latin typeface="Times New Roman" panose="02020603050405020304" pitchFamily="18" charset="0"/>
                <a:cs typeface="Times New Roman" pitchFamily="18" charset="0"/>
              </a:rPr>
              <a:t>Ethiopia: Project site Atsbi: the issues</a:t>
            </a:r>
            <a:endParaRPr lang="en-US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7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838200" y="685800"/>
            <a:ext cx="7010400" cy="16002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GB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b="1" dirty="0">
                <a:latin typeface="Times New Roman" panose="02020603050405020304" pitchFamily="18" charset="0"/>
                <a:cs typeface="Times New Roman" pitchFamily="18" charset="0"/>
              </a:rPr>
              <a:t>Atbi Topography: suitable for livestock, dominated by sheep;</a:t>
            </a:r>
            <a:r>
              <a:rPr lang="en-GB" sz="2800" b="1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GB" sz="2400" b="1" dirty="0">
                <a:latin typeface="Times New Roman" panose="02020603050405020304" pitchFamily="18" charset="0"/>
                <a:cs typeface="Times New Roman" pitchFamily="18" charset="0"/>
              </a:rPr>
              <a:t>but, the production system is traditional. </a:t>
            </a:r>
            <a:endParaRPr lang="en-GB" sz="2000" b="1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algn="ctr"/>
            <a:endParaRPr lang="en-GB" sz="2000" b="1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286000" y="2209800"/>
            <a:ext cx="5029200" cy="1219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400" b="1" spc="-150" dirty="0">
                <a:latin typeface="Times New Roman" panose="02020603050405020304" pitchFamily="18" charset="0"/>
                <a:cs typeface="Times New Roman" pitchFamily="18" charset="0"/>
              </a:rPr>
              <a:t>Constraints: Feed shortage, poor veterinary service, poor management and awareness: affects the Q &amp; Q of livestock</a:t>
            </a:r>
          </a:p>
        </p:txBody>
      </p:sp>
      <p:sp>
        <p:nvSpPr>
          <p:cNvPr id="10" name="Oval 9"/>
          <p:cNvSpPr/>
          <p:nvPr/>
        </p:nvSpPr>
        <p:spPr>
          <a:xfrm>
            <a:off x="0" y="3505200"/>
            <a:ext cx="4038600" cy="121920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spc="-1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GB" sz="3200" spc="-150" dirty="0">
                <a:latin typeface="Times New Roman" panose="02020603050405020304" pitchFamily="18" charset="0"/>
                <a:cs typeface="Times New Roman" pitchFamily="18" charset="0"/>
              </a:rPr>
              <a:t>Sustaining </a:t>
            </a:r>
            <a:r>
              <a:rPr lang="en-GB" sz="2800" spc="-150" dirty="0">
                <a:latin typeface="Times New Roman" panose="02020603050405020304" pitchFamily="18" charset="0"/>
                <a:cs typeface="Times New Roman" pitchFamily="18" charset="0"/>
              </a:rPr>
              <a:t>production</a:t>
            </a:r>
            <a:endParaRPr lang="en-GB" sz="3200" spc="-150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algn="ctr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105400" y="3505200"/>
            <a:ext cx="3733800" cy="121920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spc="-150" dirty="0">
                <a:latin typeface="Times New Roman" panose="02020603050405020304" pitchFamily="18" charset="0"/>
                <a:cs typeface="Times New Roman" pitchFamily="18" charset="0"/>
              </a:rPr>
              <a:t>Deteriorating environmental condition</a:t>
            </a:r>
            <a:endParaRPr lang="en-US" sz="2700" spc="-15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29000" y="3733800"/>
            <a:ext cx="2438400" cy="685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itchFamily="18" charset="0"/>
              </a:rPr>
              <a:t>Challenges to Atsbi Communities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953000" y="4724400"/>
            <a:ext cx="4038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spc="-1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To understand the constraints, </a:t>
            </a:r>
            <a:r>
              <a:rPr lang="en-GB" sz="2400" b="1" spc="-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information is limited </a:t>
            </a:r>
          </a:p>
          <a:p>
            <a:endParaRPr lang="en-GB" sz="2400" b="1" spc="-1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sz="2400" spc="-1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Here comes CLEANED  Model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28600" y="4953000"/>
            <a:ext cx="46482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spc="-1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Timely to focus  and contribute in improving livelihoods of the smallholder farmers. </a:t>
            </a:r>
            <a:endParaRPr lang="en-US" sz="2400" spc="-150" dirty="0">
              <a:solidFill>
                <a:schemeClr val="tx1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itchFamily="18" charset="0"/>
              </a:rPr>
              <a:t>Ethiopia: ….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685800"/>
            <a:ext cx="8229600" cy="5334000"/>
          </a:xfrm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r>
              <a:rPr lang="en-US" sz="2800" b="1" spc="-150" dirty="0">
                <a:latin typeface="Times New Roman" panose="02020603050405020304" pitchFamily="18" charset="0"/>
                <a:cs typeface="Times New Roman" pitchFamily="18" charset="0"/>
              </a:rPr>
              <a:t>The</a:t>
            </a:r>
            <a:r>
              <a:rPr lang="en-US" sz="2800" spc="-15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2800" b="1" spc="-150" dirty="0">
                <a:latin typeface="Times New Roman" panose="02020603050405020304" pitchFamily="18" charset="0"/>
                <a:cs typeface="Times New Roman" pitchFamily="18" charset="0"/>
              </a:rPr>
              <a:t>workshop in  Wukro/Atsbi</a:t>
            </a:r>
            <a:r>
              <a:rPr lang="en-US" sz="2800" spc="-150" dirty="0">
                <a:latin typeface="Times New Roman" panose="02020603050405020304" pitchFamily="18" charset="0"/>
                <a:cs typeface="Times New Roman" pitchFamily="18" charset="0"/>
              </a:rPr>
              <a:t>: </a:t>
            </a:r>
            <a:r>
              <a:rPr lang="en-GB" sz="2800" spc="-150" dirty="0">
                <a:latin typeface="Times New Roman" panose="02020603050405020304" pitchFamily="18" charset="0"/>
                <a:cs typeface="Times New Roman" pitchFamily="18" charset="0"/>
              </a:rPr>
              <a:t>inclusive participatory processes to integrate environmental, economic &amp; equity considerations into policy &amp; implementation</a:t>
            </a:r>
            <a:endParaRPr lang="en-GB" sz="28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GB" dirty="0">
                <a:latin typeface="Times New Roman" panose="02020603050405020304" pitchFamily="18" charset="0"/>
                <a:cs typeface="Times New Roman" pitchFamily="18" charset="0"/>
              </a:rPr>
              <a:t>The workshop had two-fold objective:</a:t>
            </a:r>
            <a:endParaRPr lang="en-US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8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990600" y="2743200"/>
            <a:ext cx="6705600" cy="1676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AutoNum type="arabicParenBoth"/>
            </a:pPr>
            <a:r>
              <a:rPr lang="en-GB" sz="2400" b="1" dirty="0">
                <a:latin typeface="Times New Roman" panose="02020603050405020304" pitchFamily="18" charset="0"/>
                <a:cs typeface="Times New Roman" pitchFamily="18" charset="0"/>
              </a:rPr>
              <a:t>Data validation, study area delineation, and brief and detail description of the livestock keeping systems to parameterize the CLEANED tool</a:t>
            </a:r>
            <a:endParaRPr lang="en-US" sz="20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4495800"/>
            <a:ext cx="6858000" cy="15240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/>
            <a:r>
              <a:rPr lang="en-GB" sz="2400" b="1" dirty="0">
                <a:latin typeface="Times New Roman" panose="02020603050405020304" pitchFamily="18" charset="0"/>
                <a:cs typeface="Times New Roman" pitchFamily="18" charset="0"/>
              </a:rPr>
              <a:t>(2)  To create a baseline for the equity &amp; economy components</a:t>
            </a:r>
            <a:r>
              <a:rPr lang="en-GB" sz="2400" dirty="0">
                <a:latin typeface="Times New Roman" panose="02020603050405020304" pitchFamily="18" charset="0"/>
                <a:cs typeface="Times New Roman" pitchFamily="18" charset="0"/>
              </a:rPr>
              <a:t>. </a:t>
            </a:r>
            <a:endParaRPr lang="en-US" sz="24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sz="4000" dirty="0">
                <a:latin typeface="Times New Roman" panose="02020603050405020304" pitchFamily="18" charset="0"/>
                <a:cs typeface="Times New Roman" pitchFamily="18" charset="0"/>
              </a:rPr>
              <a:t>Ethiopia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229600" cy="4953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b="1" dirty="0">
                <a:latin typeface="Times New Roman" panose="02020603050405020304" pitchFamily="18" charset="0"/>
                <a:cs typeface="Times New Roman" pitchFamily="18" charset="0"/>
              </a:rPr>
              <a:t>Methods used</a:t>
            </a:r>
            <a:endParaRPr lang="en-US" b="1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lvl="0"/>
            <a:r>
              <a:rPr lang="en-GB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Participatory mapping for characterisation of livestock systems</a:t>
            </a:r>
            <a:endParaRPr lang="en-US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lvl="0"/>
            <a:r>
              <a:rPr lang="en-GB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Snowballing negotiation</a:t>
            </a:r>
            <a:endParaRPr lang="en-US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lvl="0"/>
            <a:r>
              <a:rPr lang="en-GB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Letter to the future generation and journalist interview: </a:t>
            </a:r>
            <a:r>
              <a:rPr lang="en-GB" dirty="0">
                <a:latin typeface="Times New Roman" panose="02020603050405020304" pitchFamily="18" charset="0"/>
                <a:cs typeface="Times New Roman" pitchFamily="18" charset="0"/>
              </a:rPr>
              <a:t>describing how they wish to keep livestock in 10 years from now and share their vision in smaller group. </a:t>
            </a:r>
            <a:endParaRPr lang="en-US" b="1" dirty="0">
              <a:latin typeface="Times New Roman" panose="02020603050405020304" pitchFamily="18" charset="0"/>
              <a:cs typeface="Times New Roman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FBC26-DFE2-4199-B0DE-BFD13AE0329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9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2406</TotalTime>
  <Words>908</Words>
  <Application>Microsoft Office PowerPoint</Application>
  <PresentationFormat>On-screen Show (4:3)</PresentationFormat>
  <Paragraphs>136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Times New Roman</vt:lpstr>
      <vt:lpstr>Wingdings</vt:lpstr>
      <vt:lpstr>Office Theme</vt:lpstr>
      <vt:lpstr> Research and learning for sustainable intensification of smallholder livestock value chains in Burkina Faso, Ethiopia and Tanzania </vt:lpstr>
      <vt:lpstr>Background </vt:lpstr>
      <vt:lpstr>Partners </vt:lpstr>
      <vt:lpstr>How are we doing it?</vt:lpstr>
      <vt:lpstr>Why is the project essential? </vt:lpstr>
      <vt:lpstr>Ethiopia: Project site, Workshop and Outputs</vt:lpstr>
      <vt:lpstr>Ethiopia: Project site Atsbi: the issues</vt:lpstr>
      <vt:lpstr>Ethiopia: ….</vt:lpstr>
      <vt:lpstr>Ethiopia...</vt:lpstr>
      <vt:lpstr>PowerPoint Presentation</vt:lpstr>
      <vt:lpstr>Ethiopia...  The current... </vt:lpstr>
      <vt:lpstr>CLEANED Model</vt:lpstr>
      <vt:lpstr>The RestLess learning space: Burkina Faso : objective of CLEANED approach </vt:lpstr>
      <vt:lpstr>Integration through a production game: Burkina Faso </vt:lpstr>
      <vt:lpstr>Iteration and negotiation </vt:lpstr>
      <vt:lpstr>The CLEANED tool interface</vt:lpstr>
      <vt:lpstr>CLEANED … Soil pathway for  project site in Burkina Faso … </vt:lpstr>
      <vt:lpstr> Ethiopia... Equity</vt:lpstr>
      <vt:lpstr>Findings...Equity...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and learning for sustainable intensification of smallholder livestock value chains  in Burkina Faso, Ethiopia and Tanzania</dc:title>
  <dc:creator>Mekonnen</dc:creator>
  <cp:lastModifiedBy>Yasabu, Simret (ILRI)</cp:lastModifiedBy>
  <cp:revision>150</cp:revision>
  <dcterms:created xsi:type="dcterms:W3CDTF">2017-11-19T13:34:15Z</dcterms:created>
  <dcterms:modified xsi:type="dcterms:W3CDTF">2018-02-06T08:00:38Z</dcterms:modified>
</cp:coreProperties>
</file>